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8" r:id="rId2"/>
    <p:sldId id="256" r:id="rId3"/>
    <p:sldId id="264" r:id="rId4"/>
    <p:sldId id="310" r:id="rId5"/>
    <p:sldId id="311" r:id="rId6"/>
    <p:sldId id="312" r:id="rId7"/>
    <p:sldId id="279" r:id="rId8"/>
    <p:sldId id="313" r:id="rId9"/>
    <p:sldId id="263" r:id="rId10"/>
    <p:sldId id="315" r:id="rId11"/>
    <p:sldId id="323" r:id="rId12"/>
    <p:sldId id="325" r:id="rId13"/>
    <p:sldId id="316" r:id="rId14"/>
    <p:sldId id="317" r:id="rId15"/>
    <p:sldId id="327" r:id="rId16"/>
    <p:sldId id="328" r:id="rId17"/>
    <p:sldId id="329" r:id="rId18"/>
    <p:sldId id="330" r:id="rId19"/>
    <p:sldId id="326" r:id="rId20"/>
    <p:sldId id="331" r:id="rId21"/>
    <p:sldId id="332" r:id="rId22"/>
    <p:sldId id="334" r:id="rId23"/>
    <p:sldId id="314" r:id="rId24"/>
    <p:sldId id="333" r:id="rId25"/>
    <p:sldId id="318" r:id="rId26"/>
    <p:sldId id="322" r:id="rId27"/>
    <p:sldId id="319" r:id="rId28"/>
  </p:sldIdLst>
  <p:sldSz cx="9144000" cy="6858000" type="screen4x3"/>
  <p:notesSz cx="7102475" cy="102330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C4D1FE0-F149-4546-BCC5-E7B87328DFE3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DAB03982-55AD-4B8E-AA5C-7ABA6640617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CFC380-0CE4-467F-B893-84A5DBD67874}" type="datetimeFigureOut">
              <a:rPr lang="el-GR" smtClean="0"/>
              <a:pPr/>
              <a:t>27/10/2017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27377A-EDEC-4FC2-8C05-1DAD8367692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096458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9552" y="6211669"/>
            <a:ext cx="57606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ΑΝΑΣΤΑΖΙΑ ΚΕΗ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ΕΙΔΙΚΕΥΟΜΕΝΗ Β ΠΑΘΟΛΟΓΙΚΗΣ ΚΛΙΝΙΚΗΣ ΠΓΝΙ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55288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20880" cy="85496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ΠΑΡΟΥΣΙΑΣΗ ΠΕΡΙΣΤΑΤΙΚΟΥ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0"/>
            <a:ext cx="7239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ΔΙΑΦΟΡΙΚΗ ΔΙΑΓΝΩΣΗ =</a:t>
            </a:r>
            <a:br>
              <a:rPr lang="el-GR" dirty="0" smtClean="0"/>
            </a:br>
            <a:r>
              <a:rPr lang="el-GR" dirty="0" smtClean="0"/>
              <a:t>ΔΙΕΡΕΥΝΗΣΗ ΥΠΟΝΑΤΡΙΑΙΜΙΑΣ</a:t>
            </a:r>
            <a:endParaRPr lang="el-GR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98000"/>
            <a:ext cx="665945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79512" y="1124744"/>
            <a:ext cx="6858048" cy="2286016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Comic Sans MS" pitchFamily="66" charset="0"/>
              </a:rPr>
              <a:t>Πρώτο βήμα στη διαγνωστική προσέγγιση  είναι ο αποκλεισμός ψευδούς </a:t>
            </a:r>
            <a:r>
              <a:rPr lang="el-GR" sz="2800" dirty="0" err="1" smtClean="0">
                <a:solidFill>
                  <a:schemeClr val="tx1"/>
                </a:solidFill>
                <a:latin typeface="Comic Sans MS" pitchFamily="66" charset="0"/>
              </a:rPr>
              <a:t>υπονατριαιμίας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- Ευθύγραμμο βέλος σύνδεσης"/>
          <p:cNvCxnSpPr/>
          <p:nvPr/>
        </p:nvCxnSpPr>
        <p:spPr>
          <a:xfrm flipH="1">
            <a:off x="683568" y="2420888"/>
            <a:ext cx="26642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1 - TextBox"/>
          <p:cNvSpPr txBox="1"/>
          <p:nvPr/>
        </p:nvSpPr>
        <p:spPr>
          <a:xfrm>
            <a:off x="2627784" y="476672"/>
            <a:ext cx="322966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ΠΡΟΣΔΙΟΡΙΣΜΟΣ ΤΟΝΙΚΟΤΗΤΑΣ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699792" y="836712"/>
            <a:ext cx="297235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ΤΟΝΙΚΟΤΗΤΑ &lt;280 </a:t>
            </a:r>
            <a:r>
              <a:rPr lang="en-US" dirty="0" err="1" smtClean="0"/>
              <a:t>mosmol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Y</a:t>
            </a:r>
            <a:r>
              <a:rPr lang="el-GR" dirty="0" smtClean="0"/>
              <a:t>ΠΟΤΟΝΙΚΗ=ΑΛΗΘΗΣ</a:t>
            </a:r>
            <a:endParaRPr lang="el-GR" dirty="0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3563888" y="1484784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771800" y="2204864"/>
            <a:ext cx="242887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ΠΡΟΣΔΙΟΡΙΣΜΟΣ </a:t>
            </a:r>
            <a:r>
              <a:rPr lang="en-US" b="1" dirty="0" err="1" smtClean="0">
                <a:solidFill>
                  <a:schemeClr val="tx1"/>
                </a:solidFill>
              </a:rPr>
              <a:t>Uosm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3573016"/>
            <a:ext cx="24577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Uosm</a:t>
            </a:r>
            <a:r>
              <a:rPr lang="en-US" b="1" dirty="0" smtClean="0"/>
              <a:t> &lt;100 </a:t>
            </a:r>
            <a:r>
              <a:rPr lang="en-US" b="1" dirty="0" err="1" smtClean="0"/>
              <a:t>mosmol</a:t>
            </a:r>
            <a:r>
              <a:rPr lang="en-US" b="1" dirty="0" smtClean="0"/>
              <a:t>/kg</a:t>
            </a:r>
            <a:endParaRPr lang="el-GR" b="1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971600" y="42210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0" y="3933056"/>
            <a:ext cx="315862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ΠΡΩΤΟΠΑΘΗΣ ΠΟΛΥΔΙΨΙΑ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BEER POTOMANIA SYNDROME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RESET OSMOSTAT SYNDROME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347864" y="2564904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3851920" y="3212976"/>
            <a:ext cx="24577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Uosm</a:t>
            </a:r>
            <a:r>
              <a:rPr lang="en-US" b="1" dirty="0" smtClean="0"/>
              <a:t> &gt;100 </a:t>
            </a:r>
            <a:r>
              <a:rPr lang="en-US" b="1" dirty="0" err="1" smtClean="0"/>
              <a:t>mosmol</a:t>
            </a:r>
            <a:r>
              <a:rPr lang="en-US" b="1" dirty="0" smtClean="0"/>
              <a:t>/kg</a:t>
            </a:r>
            <a:endParaRPr lang="el-GR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4211960" y="4077072"/>
            <a:ext cx="162935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NAT</a:t>
            </a:r>
            <a:r>
              <a:rPr lang="el-GR" dirty="0" smtClean="0"/>
              <a:t>ΡΙΟ ΟΥΡΩΝ</a:t>
            </a:r>
            <a:endParaRPr lang="el-GR" dirty="0"/>
          </a:p>
        </p:txBody>
      </p:sp>
      <p:sp>
        <p:nvSpPr>
          <p:cNvPr id="23" name="22 - Βέλος προς τα κάτω"/>
          <p:cNvSpPr/>
          <p:nvPr/>
        </p:nvSpPr>
        <p:spPr>
          <a:xfrm>
            <a:off x="5004048" y="3573016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TextBox"/>
          <p:cNvSpPr txBox="1"/>
          <p:nvPr/>
        </p:nvSpPr>
        <p:spPr>
          <a:xfrm>
            <a:off x="0" y="5229200"/>
            <a:ext cx="13163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&lt;20 </a:t>
            </a:r>
            <a:r>
              <a:rPr lang="en-US" b="1" dirty="0" smtClean="0">
                <a:solidFill>
                  <a:schemeClr val="tx1"/>
                </a:solidFill>
              </a:rPr>
              <a:t>mmol/L</a:t>
            </a:r>
            <a:endParaRPr lang="el-GR" b="1" dirty="0">
              <a:solidFill>
                <a:schemeClr val="tx1"/>
              </a:solidFill>
            </a:endParaRPr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 flipH="1">
            <a:off x="1475656" y="4437112"/>
            <a:ext cx="345638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0" y="5589240"/>
            <a:ext cx="336399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↓ ΔΡΑΣΤΙΚΟΥ ΑΡΤΗΡΙΑΚΟΥ ΟΓΚΟΥ</a:t>
            </a:r>
            <a:endParaRPr lang="el-GR" dirty="0"/>
          </a:p>
        </p:txBody>
      </p:sp>
      <p:sp>
        <p:nvSpPr>
          <p:cNvPr id="32" name="31 - TextBox"/>
          <p:cNvSpPr txBox="1"/>
          <p:nvPr/>
        </p:nvSpPr>
        <p:spPr>
          <a:xfrm>
            <a:off x="179512" y="6027003"/>
            <a:ext cx="165618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CRE/URE &gt;1/40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UA &gt;4 mg/dL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FENa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+ </a:t>
            </a:r>
            <a:r>
              <a:rPr lang="en-US" sz="1600" b="1" dirty="0" smtClean="0">
                <a:solidFill>
                  <a:schemeClr val="tx1"/>
                </a:solidFill>
              </a:rPr>
              <a:t>&lt;0,5%</a:t>
            </a:r>
            <a:endParaRPr lang="el-GR" sz="1600" b="1" dirty="0">
              <a:solidFill>
                <a:schemeClr val="tx1"/>
              </a:solidFill>
            </a:endParaRPr>
          </a:p>
        </p:txBody>
      </p:sp>
      <p:cxnSp>
        <p:nvCxnSpPr>
          <p:cNvPr id="36" name="35 - Ευθύγραμμο βέλος σύνδεσης"/>
          <p:cNvCxnSpPr/>
          <p:nvPr/>
        </p:nvCxnSpPr>
        <p:spPr>
          <a:xfrm>
            <a:off x="4716016" y="4365104"/>
            <a:ext cx="23762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36 - TextBox"/>
          <p:cNvSpPr txBox="1"/>
          <p:nvPr/>
        </p:nvSpPr>
        <p:spPr>
          <a:xfrm>
            <a:off x="7164288" y="4437112"/>
            <a:ext cx="135966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&gt;4</a:t>
            </a:r>
            <a:r>
              <a:rPr lang="el-GR" b="1" dirty="0" smtClean="0">
                <a:solidFill>
                  <a:schemeClr val="tx1"/>
                </a:solidFill>
              </a:rPr>
              <a:t>0 </a:t>
            </a:r>
            <a:r>
              <a:rPr lang="en-US" b="1" dirty="0" smtClean="0">
                <a:solidFill>
                  <a:schemeClr val="tx1"/>
                </a:solidFill>
              </a:rPr>
              <a:t>mmol/L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6156176" y="4826675"/>
            <a:ext cx="3168351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SIADH =</a:t>
            </a:r>
            <a:r>
              <a:rPr lang="el-GR" dirty="0" smtClean="0"/>
              <a:t> εξ αποκλεισμού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ΥΠΟΘΥΡΕΟΕΙΔΙΣΜΟΣ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ΔΙΟΥΡΗΤΙΚΑ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ΣΟΒΑΡΗ ΑΛΚΑΛΑΙΜΙΑ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ΟΣΜΩΤΙΚΗ ΔΙΟΥΡΗΣΗ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ΝΕΦΡΙΚΗ ΑΝΕΠΑΡΚΕΙΑ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ΕΠΙΝΕΦΡΙΔΙΑΚΗ ΑΝΕΠΑΡΚΕΙΑ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3" name="42 - TextBox"/>
          <p:cNvSpPr txBox="1"/>
          <p:nvPr/>
        </p:nvSpPr>
        <p:spPr>
          <a:xfrm>
            <a:off x="6444208" y="3212976"/>
            <a:ext cx="21884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Uosm</a:t>
            </a:r>
            <a:r>
              <a:rPr lang="en-US" dirty="0" smtClean="0"/>
              <a:t> 740 </a:t>
            </a:r>
            <a:r>
              <a:rPr lang="en-US" dirty="0" err="1" smtClean="0"/>
              <a:t>mosmol</a:t>
            </a:r>
            <a:r>
              <a:rPr lang="en-US" dirty="0" smtClean="0"/>
              <a:t>/kg</a:t>
            </a:r>
            <a:endParaRPr lang="el-GR" dirty="0"/>
          </a:p>
        </p:txBody>
      </p:sp>
      <p:sp>
        <p:nvSpPr>
          <p:cNvPr id="44" name="43 - TextBox"/>
          <p:cNvSpPr txBox="1"/>
          <p:nvPr/>
        </p:nvSpPr>
        <p:spPr>
          <a:xfrm>
            <a:off x="6804248" y="4005064"/>
            <a:ext cx="18742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b="1" baseline="30000" dirty="0" smtClean="0"/>
              <a:t> + </a:t>
            </a:r>
            <a:r>
              <a:rPr lang="en-US" dirty="0" smtClean="0"/>
              <a:t>158 mmol/L</a:t>
            </a:r>
            <a:endParaRPr lang="el-GR" dirty="0"/>
          </a:p>
        </p:txBody>
      </p:sp>
      <p:sp>
        <p:nvSpPr>
          <p:cNvPr id="45" name="44 - TextBox"/>
          <p:cNvSpPr txBox="1"/>
          <p:nvPr/>
        </p:nvSpPr>
        <p:spPr>
          <a:xfrm>
            <a:off x="5214942" y="5000636"/>
            <a:ext cx="8851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TSH= 2</a:t>
            </a:r>
            <a:endParaRPr lang="el-GR" dirty="0"/>
          </a:p>
        </p:txBody>
      </p:sp>
      <p:sp>
        <p:nvSpPr>
          <p:cNvPr id="46" name="45 - TextBox"/>
          <p:cNvSpPr txBox="1"/>
          <p:nvPr/>
        </p:nvSpPr>
        <p:spPr>
          <a:xfrm>
            <a:off x="3357554" y="5357826"/>
            <a:ext cx="28176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= 4,5</a:t>
            </a:r>
            <a:r>
              <a:rPr lang="el-GR" dirty="0" smtClean="0"/>
              <a:t> </a:t>
            </a:r>
            <a:r>
              <a:rPr lang="el-GR" b="1" dirty="0" smtClean="0"/>
              <a:t>(ΕΜΕΤΟΙ/ΝΗΣΤΕΙΑ)</a:t>
            </a:r>
            <a:endParaRPr lang="el-GR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4000496" y="6072206"/>
            <a:ext cx="21092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GLC </a:t>
            </a:r>
            <a:r>
              <a:rPr lang="el-GR" dirty="0" smtClean="0"/>
              <a:t>= 114</a:t>
            </a:r>
            <a:r>
              <a:rPr lang="en-US" dirty="0" smtClean="0"/>
              <a:t>, Ca</a:t>
            </a:r>
            <a:r>
              <a:rPr lang="en-US" baseline="30000" dirty="0" smtClean="0"/>
              <a:t>+2</a:t>
            </a:r>
            <a:r>
              <a:rPr lang="en-US" dirty="0" smtClean="0"/>
              <a:t> 8,3</a:t>
            </a:r>
            <a:endParaRPr lang="el-GR" dirty="0"/>
          </a:p>
        </p:txBody>
      </p:sp>
      <p:sp>
        <p:nvSpPr>
          <p:cNvPr id="48" name="47 - TextBox"/>
          <p:cNvSpPr txBox="1"/>
          <p:nvPr/>
        </p:nvSpPr>
        <p:spPr>
          <a:xfrm>
            <a:off x="4429124" y="5715016"/>
            <a:ext cx="1620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ΟΞΕΩΣΗ ΚΦ ΧΑ</a:t>
            </a:r>
          </a:p>
        </p:txBody>
      </p:sp>
      <p:sp>
        <p:nvSpPr>
          <p:cNvPr id="49" name="48 - TextBox"/>
          <p:cNvSpPr txBox="1"/>
          <p:nvPr/>
        </p:nvSpPr>
        <p:spPr>
          <a:xfrm>
            <a:off x="7358082" y="6488668"/>
            <a:ext cx="70564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COR?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5000628" y="6488668"/>
            <a:ext cx="11769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GFR= 120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743825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3789040"/>
            <a:ext cx="2339751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Cosyntropin</a:t>
            </a:r>
            <a:r>
              <a:rPr lang="en-US" dirty="0" smtClean="0"/>
              <a:t> iv (</a:t>
            </a:r>
            <a:r>
              <a:rPr lang="en-US" dirty="0" err="1" smtClean="0"/>
              <a:t>tetracosactide</a:t>
            </a:r>
            <a:r>
              <a:rPr lang="en-US" dirty="0" smtClean="0"/>
              <a:t>) </a:t>
            </a:r>
          </a:p>
          <a:p>
            <a:r>
              <a:rPr lang="en-US" dirty="0" smtClean="0">
                <a:sym typeface="Wingdings" pitchFamily="2" charset="2"/>
              </a:rPr>
              <a:t>30 min 4,5</a:t>
            </a:r>
            <a:r>
              <a:rPr lang="el-GR" dirty="0" smtClean="0"/>
              <a:t> μ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l-GR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60 </a:t>
            </a:r>
            <a:r>
              <a:rPr lang="en-US" dirty="0" smtClean="0">
                <a:sym typeface="Wingdings" pitchFamily="2" charset="2"/>
              </a:rPr>
              <a:t>min 4,6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g/</a:t>
            </a:r>
            <a:r>
              <a:rPr lang="en-US" dirty="0" err="1" smtClean="0">
                <a:sym typeface="Wingdings" pitchFamily="2" charset="2"/>
              </a:rPr>
              <a:t>dL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476672"/>
            <a:ext cx="206659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4,5</a:t>
            </a:r>
            <a:r>
              <a:rPr lang="el-GR" dirty="0" smtClean="0"/>
              <a:t> μ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 8:00 AM 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"/>
            <a:ext cx="5184576" cy="6238352"/>
          </a:xfrm>
        </p:spPr>
      </p:pic>
      <p:sp>
        <p:nvSpPr>
          <p:cNvPr id="5" name="TextBox 4"/>
          <p:cNvSpPr txBox="1"/>
          <p:nvPr/>
        </p:nvSpPr>
        <p:spPr>
          <a:xfrm>
            <a:off x="5607884" y="135374"/>
            <a:ext cx="32507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ΕΠΙΝΕΦΡΙΔΙΑΚΗ ΑΝΕΠΑΡΚΕΙΑ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084168" y="2996952"/>
            <a:ext cx="255069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COR = 7 </a:t>
            </a:r>
            <a:r>
              <a:rPr lang="el-GR" dirty="0" smtClean="0"/>
              <a:t>μ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 4:30 AM</a:t>
            </a:r>
          </a:p>
          <a:p>
            <a:r>
              <a:rPr lang="en-US" dirty="0" smtClean="0"/>
              <a:t>ACTH 896 pg/Ml [6-76]</a:t>
            </a:r>
          </a:p>
        </p:txBody>
      </p:sp>
    </p:spTree>
    <p:extLst>
      <p:ext uri="{BB962C8B-B14F-4D97-AF65-F5344CB8AC3E}">
        <p14:creationId xmlns="" xmlns:p14="http://schemas.microsoft.com/office/powerpoint/2010/main" val="2459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ΝΟΣΟΣ </a:t>
            </a:r>
            <a:r>
              <a:rPr lang="en-US" dirty="0" smtClean="0"/>
              <a:t>ADDISON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071678"/>
            <a:ext cx="5923772" cy="4437112"/>
          </a:xfrm>
        </p:spPr>
      </p:pic>
      <p:sp>
        <p:nvSpPr>
          <p:cNvPr id="5" name="4 - TextBox"/>
          <p:cNvSpPr txBox="1"/>
          <p:nvPr/>
        </p:nvSpPr>
        <p:spPr>
          <a:xfrm>
            <a:off x="5072066" y="4357694"/>
            <a:ext cx="184191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ΑΠΩΛΕΙΑ ΒΑΡΟΥΣ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785918" y="3857628"/>
            <a:ext cx="166584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ΓΑΣΤΡΕΝΤΕΡΙΚΑ</a:t>
            </a:r>
          </a:p>
          <a:p>
            <a:r>
              <a:rPr lang="el-GR" dirty="0" smtClean="0"/>
              <a:t>ΕΝΟΧΛΗΜΑΤΑ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2786058"/>
            <a:ext cx="24004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ΥΠΕΡΧΡΩΣΗ ΔΕΡΜΑΤΟΣ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072066" y="3286124"/>
            <a:ext cx="24422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ΟΡΘΟΣΤΑΤΙΚΗ ΥΠΟΤΑΣΗ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929190" y="2786058"/>
            <a:ext cx="16159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ΥΠΟΓΛΥΚΑΙΜΙΑ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42844" y="4714884"/>
            <a:ext cx="3357586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ΦΛΟΙΟΕΠΙΝΕΦΡΙΔΙΑΚΗ ΚΡΙΣΗ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ΚΑΤΑΠΛΗΞΙΑ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ΥΠΟΝΑΤΡΙΑΙΜΙΑ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l-GR" dirty="0" smtClean="0">
                <a:solidFill>
                  <a:schemeClr val="tx1"/>
                </a:solidFill>
              </a:rPr>
              <a:t>ΕΛΛΕΙΨΗ ΚΟΡΤΙΖΟΛΗΣ= </a:t>
            </a:r>
            <a:r>
              <a:rPr lang="en-US" dirty="0" smtClean="0">
                <a:solidFill>
                  <a:schemeClr val="tx1"/>
                </a:solidFill>
              </a:rPr>
              <a:t>SIADH, </a:t>
            </a:r>
            <a:r>
              <a:rPr lang="el-GR" dirty="0" smtClean="0">
                <a:solidFill>
                  <a:schemeClr val="tx1"/>
                </a:solidFill>
              </a:rPr>
              <a:t>ΕΛΛΕΙΨΗ ΑΛΔΟΣΤΕΡΟΝΗΣ = ΝΑΤΡΙΟΥΡΙΑ, ΣΥΣΤΟΛΗ)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ΥΠΕΡΚΑΛΙΑΙΜΙΑ (50-60%)</a:t>
            </a:r>
          </a:p>
        </p:txBody>
      </p:sp>
      <p:sp>
        <p:nvSpPr>
          <p:cNvPr id="11" name="10 - Δεξιό άγκιστρο"/>
          <p:cNvSpPr/>
          <p:nvPr/>
        </p:nvSpPr>
        <p:spPr>
          <a:xfrm>
            <a:off x="7286644" y="1928802"/>
            <a:ext cx="642942" cy="342902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8001024" y="3429000"/>
            <a:ext cx="915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ΧΡΟΝΙΑ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3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ΑΙΤΙΑ ΝΟΣΟΥ </a:t>
            </a:r>
            <a:r>
              <a:rPr lang="en-US" dirty="0" smtClean="0"/>
              <a:t>ADDISON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001156" cy="4495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Autoimmune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adrenalitis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Isolated adrenal insufficiency,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Polyglandular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autoimmune syndrome type I/II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Infectious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adrenalitis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(Tuberculosis, Disseminated fungal infection,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Histoplasmosis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Paracoccidioidomycosis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HIV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infection,Syphilis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African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trypanosomiasis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Metastatic cancer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(Primarily lung, breast, stomach and colon cancer or lymphoma)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Adrenal hemorrhage or infarction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Drugs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Ketoconazole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Fluconazole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Rifampin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Phenytoin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Barbiturates,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Megestrol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metyrapone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suramin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mitotane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Other</a:t>
            </a: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Adrenoleukodystrophy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adrenomyeloneuropathy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Congenital adrenal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hypoplasia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Familial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glucocorticoid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deficiency/resistance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Defective cholesterol metabolism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ΘΕΡΑΠΕΙΑ ΚΡΙΣΗΣ </a:t>
            </a:r>
            <a:r>
              <a:rPr lang="en-US" dirty="0" smtClean="0"/>
              <a:t>ADDISON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858280" cy="385765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l-GR" dirty="0" smtClean="0"/>
              <a:t>ΥΠΟΨΙΑ? = ΘΕΡΑΠΕΙΑ</a:t>
            </a:r>
          </a:p>
          <a:p>
            <a:r>
              <a:rPr lang="el-GR" dirty="0" smtClean="0"/>
              <a:t>ΥΠΟΣΤΗΡΙΞΗ ΚΥΚΛΟΦΟΡΙΑΣ </a:t>
            </a:r>
            <a:r>
              <a:rPr lang="en-US" dirty="0" smtClean="0"/>
              <a:t>NS </a:t>
            </a:r>
            <a:r>
              <a:rPr lang="el-GR" dirty="0" smtClean="0"/>
              <a:t>Ή</a:t>
            </a:r>
            <a:r>
              <a:rPr lang="en-US" dirty="0" smtClean="0"/>
              <a:t> D/W+6NA</a:t>
            </a:r>
            <a:r>
              <a:rPr lang="el-GR" baseline="30000" dirty="0" smtClean="0"/>
              <a:t>+</a:t>
            </a:r>
            <a:endParaRPr lang="en-US" baseline="30000" dirty="0" smtClean="0"/>
          </a:p>
          <a:p>
            <a:r>
              <a:rPr lang="en-US" dirty="0" smtClean="0"/>
              <a:t>DEXAMETHASONE</a:t>
            </a:r>
            <a:r>
              <a:rPr lang="el-GR" dirty="0" smtClean="0"/>
              <a:t> 4 </a:t>
            </a:r>
            <a:r>
              <a:rPr lang="en-US" dirty="0" smtClean="0"/>
              <a:t>MG BOLUS</a:t>
            </a:r>
          </a:p>
          <a:p>
            <a:pPr>
              <a:buNone/>
            </a:pPr>
            <a:r>
              <a:rPr lang="en-US" dirty="0" smtClean="0"/>
              <a:t> (</a:t>
            </a:r>
            <a:r>
              <a:rPr lang="el-GR" dirty="0" smtClean="0"/>
              <a:t>ΔΕΝ ΠΑΡΕΜΒΑΙΝΕΙ ΣΤΗ ΜΕΤΡΗΣΗ ΩΣ ΚΟΡΤΙΖΟΛΗ ΟΡΟΥ)</a:t>
            </a:r>
          </a:p>
          <a:p>
            <a:pPr>
              <a:buNone/>
            </a:pPr>
            <a:r>
              <a:rPr lang="el-GR" dirty="0" smtClean="0"/>
              <a:t>Ή </a:t>
            </a:r>
            <a:r>
              <a:rPr lang="en-US" dirty="0" smtClean="0"/>
              <a:t>HYDROCORTISONE 100 MG IV BOLUS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 (+ </a:t>
            </a:r>
            <a:r>
              <a:rPr lang="el-GR" dirty="0" smtClean="0"/>
              <a:t>ΑΛΑΤΟΚΟΡΤΙΚΟΕΙΔΗ ΔΡΑΣΗ, Κ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&gt;6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 smtClean="0"/>
              <a:t>TAPPERING 1-3 DAYS </a:t>
            </a:r>
            <a:r>
              <a:rPr lang="en-US" dirty="0" smtClean="0">
                <a:sym typeface="Wingdings" pitchFamily="2" charset="2"/>
              </a:rPr>
              <a:t> POS</a:t>
            </a:r>
          </a:p>
          <a:p>
            <a:r>
              <a:rPr lang="en-US" dirty="0" smtClean="0">
                <a:sym typeface="Wingdings" pitchFamily="2" charset="2"/>
              </a:rPr>
              <a:t>E</a:t>
            </a:r>
            <a:r>
              <a:rPr lang="el-GR" dirty="0" smtClean="0">
                <a:sym typeface="Wingdings" pitchFamily="2" charset="2"/>
              </a:rPr>
              <a:t>ΚΛΥΤΙΚΟΣ ΠΑΡΑΓΟΝΤΑΣ?</a:t>
            </a: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928662" y="5929330"/>
            <a:ext cx="62792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l-GR" dirty="0" smtClean="0">
                <a:solidFill>
                  <a:schemeClr val="tx1"/>
                </a:solidFill>
              </a:rPr>
              <a:t>ΔΕΝ ΕΙΝΑΙ ΑΠΑΡΑΙΤΗΤΗ Η ΑΜΕΣΗ ΕΝΑΡΞΗ ΑΛΑΤΟΚΟΡΤΙΚΟΕΙΔΩΝ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ΘΕΡΑΠΕΙΑ </a:t>
            </a:r>
            <a:r>
              <a:rPr lang="en-US" dirty="0" smtClean="0"/>
              <a:t>NO</a:t>
            </a:r>
            <a:r>
              <a:rPr lang="el-GR" dirty="0" smtClean="0"/>
              <a:t>ΣΟΥ </a:t>
            </a:r>
            <a:r>
              <a:rPr lang="en-US" dirty="0" smtClean="0"/>
              <a:t>ADDISON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357274"/>
            <a:ext cx="8358246" cy="550072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000" b="1" dirty="0" smtClean="0"/>
              <a:t>ΕΚΠΑΙΔΕΥΣΗ ΑΣΘΕΝΗ</a:t>
            </a:r>
          </a:p>
          <a:p>
            <a:pPr>
              <a:buNone/>
            </a:pPr>
            <a:r>
              <a:rPr lang="el-GR" sz="2000" dirty="0" smtClean="0"/>
              <a:t>ΑΥΞΗΣΗ ΣΕ ΣΤΡΕΣ, ΟΧΙ ΔΙΑΚΟΠΗ, ΣΤΑΘΕΡΟ ΜΕΤΑΒΟΛΙΣΜΟ-ΑΣΚΗΣΗ</a:t>
            </a:r>
          </a:p>
          <a:p>
            <a:r>
              <a:rPr lang="el-GR" sz="2000" b="1" dirty="0" smtClean="0"/>
              <a:t>ΓΛΥΚΟΚΟΡΤΙΚΟΕΙΔΗ</a:t>
            </a:r>
          </a:p>
          <a:p>
            <a:pPr>
              <a:buNone/>
            </a:pPr>
            <a:r>
              <a:rPr lang="el-GR" sz="2000" b="1" dirty="0" smtClean="0"/>
              <a:t>ΒΡΑΧΕΙΑΣ ΔΡΑΣΗΣ </a:t>
            </a:r>
            <a:r>
              <a:rPr lang="el-GR" sz="2000" dirty="0" smtClean="0"/>
              <a:t>(ΥΔΡΟΚΟΡΤΙΖΟΝΗ Χ 3)</a:t>
            </a:r>
          </a:p>
          <a:p>
            <a:pPr>
              <a:buNone/>
            </a:pPr>
            <a:r>
              <a:rPr lang="el-GR" sz="2000" dirty="0" smtClean="0"/>
              <a:t>ΜΙΜΗΣΗ ΕΝΔΟΓΕΝΟΥΣ ΕΚΡΙΣΗΣ ΚΖ</a:t>
            </a:r>
          </a:p>
          <a:p>
            <a:pPr>
              <a:buNone/>
            </a:pPr>
            <a:r>
              <a:rPr lang="el-GR" sz="2000" dirty="0" smtClean="0"/>
              <a:t>ΣΤΗ ΧΑΜΗΛΟΤΕΡΗ ΔΥΝΑΤΗ ΔΟΣΗ (ΙΑΤΡΟΓΕΝΕΣ </a:t>
            </a:r>
            <a:r>
              <a:rPr lang="en-US" sz="2000" dirty="0" smtClean="0"/>
              <a:t>CUSHING)</a:t>
            </a:r>
          </a:p>
          <a:p>
            <a:pPr>
              <a:buNone/>
            </a:pPr>
            <a:r>
              <a:rPr lang="en-US" sz="2000" b="1" dirty="0" smtClean="0"/>
              <a:t>MAK</a:t>
            </a:r>
            <a:r>
              <a:rPr lang="el-GR" sz="2000" b="1" dirty="0" smtClean="0"/>
              <a:t>ΡΑΣ ΔΡΑΣΗΣ </a:t>
            </a:r>
            <a:r>
              <a:rPr lang="el-GR" sz="2000" dirty="0" smtClean="0"/>
              <a:t>(ΔΕΞΑΜΕΘΑΖΟΝΗ/ΠΡΕΔΝΙΖΟΝΗ Χ 1)</a:t>
            </a:r>
          </a:p>
          <a:p>
            <a:r>
              <a:rPr lang="el-GR" sz="2000" b="1" dirty="0" smtClean="0"/>
              <a:t>ΑΛΑΤΟΚΟΡΤΙΚΟΕΙΔΗ</a:t>
            </a:r>
          </a:p>
          <a:p>
            <a:pPr>
              <a:buNone/>
            </a:pPr>
            <a:r>
              <a:rPr lang="el-GR" sz="2000" dirty="0" smtClean="0"/>
              <a:t>ΦΛΟΥΫΔΡΟΚΟΡΤΙΖΟΝΗ</a:t>
            </a:r>
          </a:p>
          <a:p>
            <a:pPr>
              <a:buNone/>
            </a:pPr>
            <a:r>
              <a:rPr lang="el-GR" sz="2000" dirty="0" smtClean="0"/>
              <a:t>ΑΥΞΗΣΗ ΤΟ ΚΑΛΟΚΑΙΡΙ/ΑΣΚΗΣΗ, ΕΛΕΥΘΕΡΗ ΛΗΨΗ ΑΛΑΤΟΣ</a:t>
            </a:r>
          </a:p>
          <a:p>
            <a:pPr>
              <a:buNone/>
            </a:pPr>
            <a:r>
              <a:rPr lang="el-GR" sz="2000" dirty="0" smtClean="0"/>
              <a:t>ΜΕΙΩΣΗ ΑΝ ΣΥΓΧΟΡΗΓΕΙΣ ΥΔΡΟΚΟΡΤΙΖΟΝΗ</a:t>
            </a:r>
          </a:p>
          <a:p>
            <a:pPr>
              <a:buNone/>
            </a:pPr>
            <a:r>
              <a:rPr lang="el-GR" sz="2000" dirty="0" smtClean="0"/>
              <a:t>ΠΡΟΣΑΡΜΟΓΗ ΔΟΣΗΣ ΒΑΣΗ ΑΠ/ΚΑΛΙΟΥ ΟΡΟΥ/</a:t>
            </a:r>
            <a:r>
              <a:rPr lang="en-US" sz="2000" dirty="0" smtClean="0"/>
              <a:t>PRA</a:t>
            </a:r>
            <a:endParaRPr lang="el-GR" sz="2000" dirty="0" smtClean="0"/>
          </a:p>
          <a:p>
            <a:r>
              <a:rPr lang="en-US" sz="2000" b="1" dirty="0" smtClean="0"/>
              <a:t>+/- DHEA</a:t>
            </a:r>
          </a:p>
          <a:p>
            <a:pPr>
              <a:buNone/>
            </a:pPr>
            <a:r>
              <a:rPr lang="el-GR" sz="2000" dirty="0" smtClean="0"/>
              <a:t>ΣΕ ΓΥΝΑΙΚΕΣ</a:t>
            </a:r>
            <a:r>
              <a:rPr lang="en-US" sz="2000" dirty="0" smtClean="0"/>
              <a:t> ME </a:t>
            </a:r>
            <a:r>
              <a:rPr lang="el-GR" sz="2000" dirty="0" smtClean="0"/>
              <a:t>ΔΙΑΤΑΡΑΧΕΣ ΔΙΑΘΕΣΗΣ/ΓΕΝΙΚΗΣ ΚΑΤΑΣΤΑΣΗΣ</a:t>
            </a:r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ΘΕΡΑΠΕΙΑ ΝΟΣΟΥ </a:t>
            </a:r>
            <a:r>
              <a:rPr lang="en-US" b="1" dirty="0" smtClean="0"/>
              <a:t>ADDISON </a:t>
            </a:r>
            <a:r>
              <a:rPr lang="el-GR" b="1" dirty="0" smtClean="0"/>
              <a:t>ΣΤΗΝ ΑΣΘΕΝΗ ΜΑΣ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Hydrocortisone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(10 mg at 8 a.m. and 5 mg at 3 p.m. daily)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Fludrocortisone</a:t>
            </a:r>
            <a:r>
              <a:rPr lang="en-US" dirty="0" smtClean="0">
                <a:solidFill>
                  <a:schemeClr val="tx1"/>
                </a:solidFill>
              </a:rPr>
              <a:t> (0.1 mg daily)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ENA MHNA META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ΠΡΩΙΝΗ ΚΟΠΩΣΗ 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ΟΙΔΗΜΑΤΩΔΗ ΑΝΩ ΑΚΡΑ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ΑΠΩΛΕΙΑ ΜΥΙΚΗΣ ΜΑΖΑ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ΜΟΛΩΠΕΣ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ΑΥΞΗΣΗ ΣΩΜΑΤΙΚΟΥ ΒΑΡΟΥΣ (14 ΚΙΛΑ)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ΘΕΡΑΠΕΙΑ ΠΡΩΤΟΠΑΘΟΥΣ ΕΠΙΝΕΦΡΙΔΙΑΚΗΣ ΑΝΕΠΑΡΚΕΙΑΣ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286808" cy="501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Έλλειψη"/>
          <p:cNvSpPr/>
          <p:nvPr/>
        </p:nvSpPr>
        <p:spPr>
          <a:xfrm>
            <a:off x="5572132" y="2928934"/>
            <a:ext cx="128588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3071802" y="4214818"/>
            <a:ext cx="128588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2928926" y="5143512"/>
            <a:ext cx="1428760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715536" cy="1470025"/>
          </a:xfrm>
        </p:spPr>
        <p:txBody>
          <a:bodyPr/>
          <a:lstStyle/>
          <a:p>
            <a:r>
              <a:rPr lang="el-GR" b="1" dirty="0" smtClean="0"/>
              <a:t>ΤΜΗΜΑ ΕΠΕΙΓΟΝΤΩΝ ΠΕΡΙΣΤΑΤΙΚΩΝ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8929718" cy="10801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ΝΑΥΤΙΑ - ΤΡΟΦΩΔΕΙΣ ΕΜΕΤΟΙ </a:t>
            </a:r>
          </a:p>
          <a:p>
            <a:pPr algn="ctr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(ΜΕ ΤΟ ΦΑΓΗΤΟ ΑΛΛΑ ΟΧΙ ΜΕ ΤΟ ΝΕΡΟ) ΑΠΟ 24 ΩΡΟΥ</a:t>
            </a:r>
          </a:p>
          <a:p>
            <a:pPr algn="ctr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ΣΥΓΧΥΣΗ – ΒΥΘΙΟΤΗΤΑ – ΑΔΥΝΑΜΙΑ ΒΑΔΙΣΗΣ ΑΠΟ ΩΡΩΝ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555776" y="1916832"/>
            <a:ext cx="199125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ΓΥΝΑΙΚΑ 27 ΕΤΩΝ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3933056"/>
            <a:ext cx="874846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b="1" dirty="0" smtClean="0"/>
              <a:t>2 ΗΜΕΡΕΣ ΠΡΙΝ: ΝΑΥΤΙΑ ΚΑΙ ΤΡΟΦΩΔΕΙΣ ΕΜΕΤΟΙ ΜΕΤΑ ΑΠΟ ΒΡΩΣΗ ΘΑΛΑΣΣΙΝΩΝ</a:t>
            </a:r>
          </a:p>
          <a:p>
            <a:r>
              <a:rPr lang="el-GR" sz="2000" b="1" dirty="0" smtClean="0"/>
              <a:t>1 ΕΒΔΟΜΑΔΑ ΠΡΙΝ: ΝΑΥΤΙΑ ΚΑΙ ΤΡΟΦΩΔΕΙΣ ΕΜΕΤΟΙ ΓΙΑ ΜΕΡΙΚΕΣ ΩΡΕΣ</a:t>
            </a:r>
          </a:p>
          <a:p>
            <a:endParaRPr lang="el-G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ΤΡΟΠΟΠΟΙΗΣΗ ΑΓΩΓΗΣ ΒΑΣΗ ΣΥΜΠΤΩΜΑΤΩΝ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ΜΕΙΩΣΗ ΤΗΣ ΑΠΟΓΕΥΜΑΤΙΝΗΣ ΔΟΣΗΣ </a:t>
            </a:r>
            <a:r>
              <a:rPr lang="en-US" dirty="0" smtClean="0"/>
              <a:t>Y</a:t>
            </a:r>
            <a:r>
              <a:rPr lang="el-GR" dirty="0" smtClean="0"/>
              <a:t>ΔΡΟΚΟΡΤΙΖΟΝΗΣ (2,5 </a:t>
            </a:r>
            <a:r>
              <a:rPr lang="en-US" dirty="0" smtClean="0"/>
              <a:t>mg) </a:t>
            </a:r>
            <a:r>
              <a:rPr lang="el-GR" dirty="0" smtClean="0"/>
              <a:t>ΚΑΙ ΛΗΨΗ ΤΗΣ ΠΡΩΙΝΗΣ ΔΟΣΗΣ ΝΩΡΙΤΕΡΑ ΜΕ ΤΗΝ ΑΦΥΠΝΙΣΗ (07:00)</a:t>
            </a:r>
          </a:p>
          <a:p>
            <a:r>
              <a:rPr lang="en-US" dirty="0" smtClean="0"/>
              <a:t> </a:t>
            </a:r>
            <a:r>
              <a:rPr lang="el-GR" dirty="0" smtClean="0"/>
              <a:t>ΔΙΑΚΟΠΗ ΦΘΟΡΙΟΥΔΡΟΚΟΡΤΙΖΟΝΗΣ 2 ΜΕΡΕΣ ΤΗΝ ΕΒΔΟΜΑΔΑ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57158" y="5072074"/>
            <a:ext cx="841550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Η ΑΣΘΕΝΗΣ  3 ΜΗΝΕΣ ΜΕΤΑ ΗΤΑΝ ΣΕ ΑΡΙΣΤΗ ΚΛΙΝΙΚΗ ΚΑΤΑΣΤΑΣΗ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14290"/>
            <a:ext cx="896001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ΔΙΕΡΕΥΝΗΣΗ ΑΙΤΙΑΣ ΝΟΣΟΥ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ADDISON</a:t>
            </a:r>
            <a:endParaRPr lang="el-G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 AYT</a:t>
            </a:r>
            <a:r>
              <a:rPr lang="el-GR" dirty="0" smtClean="0"/>
              <a:t>ΟΑΝΟΣΗ ΑΠΟΤΕΛΕΙ ΤΟ ΠΙΟ ΣΥΧΝΟ ΑΙΤΙΟ</a:t>
            </a:r>
          </a:p>
          <a:p>
            <a:r>
              <a:rPr lang="el-GR" dirty="0" smtClean="0"/>
              <a:t>ΑΥΤΟΑΝΤΙΣΩΜΑΤΑ ΕΝΑΝΤΙ 21 ΥΔΡΟΞΥΛΑΣΗΣ (50-60% ΕΥΑΙΣΘΗΣΙΑ</a:t>
            </a:r>
            <a:r>
              <a:rPr lang="el-GR" dirty="0" smtClean="0">
                <a:sym typeface="Wingdings" pitchFamily="2" charset="2"/>
              </a:rPr>
              <a:t>ΑΡΝΗΤΙΚΑ ΣΤΗΝ ΑΣΘΕΝΗ</a:t>
            </a:r>
            <a:endParaRPr lang="el-GR" dirty="0" smtClean="0"/>
          </a:p>
          <a:p>
            <a:r>
              <a:rPr lang="el-GR" dirty="0" smtClean="0"/>
              <a:t>ΠΡΟΣΦΑΤΟ ΙΣΤΟΡΙΚΟ ΤΑΞΙΔΙΟΥ ΣΕ ΧΩΡΕΣ ΜΕ ΤΒ, ΙΣΤΟΠΛΑΣΜΩΣΗ?</a:t>
            </a:r>
          </a:p>
          <a:p>
            <a:r>
              <a:rPr lang="el-GR" dirty="0" smtClean="0"/>
              <a:t>ΚΛΙΝΙΚΗ ΕΙΚΟΝΑ ΜΗ ΣΥΜΒΑΤΗ ΜΕ ΚΑΚΟΗΘΕΙΑ/ΑΙΜΟΡΡΑΓΙΑ ΟΠΟΤΕ </a:t>
            </a:r>
            <a:r>
              <a:rPr lang="el-GR" b="1" dirty="0" smtClean="0"/>
              <a:t>ΔΕΝ</a:t>
            </a:r>
            <a:r>
              <a:rPr lang="el-GR" dirty="0" smtClean="0"/>
              <a:t> ΣΥΝΕΣΤΗΘΗ ΑΠΕΙΚΟΝΙΣΗ ΜΕ </a:t>
            </a:r>
            <a:r>
              <a:rPr lang="en-US" dirty="0" smtClean="0"/>
              <a:t>CT </a:t>
            </a:r>
            <a:r>
              <a:rPr lang="el-GR" dirty="0" smtClean="0"/>
              <a:t>ΚΟΙΛΙΑΣ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ΔΙΕΡΕΥΝΗΣΗ ΑΙΤΙΟΥ </a:t>
            </a:r>
            <a:r>
              <a:rPr lang="el-GR" b="1" smtClean="0">
                <a:solidFill>
                  <a:schemeClr val="bg2">
                    <a:lumMod val="10000"/>
                  </a:schemeClr>
                </a:solidFill>
              </a:rPr>
              <a:t>ΥΠΟΝΑΤΡΙΑΙΜΙΑΣ ΟΧΙ 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ΑΠΛΑ ΔΙΟΡΘΩΣΗ!</a:t>
            </a:r>
            <a:endParaRPr lang="el-GR" b="1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ΑΝΕΞΗΓΗΤΗ ΚΑΤΑΠΛΗΞΙΑ +/- ΥΠΟΝΑΤΡΑΙΜΙΑ ΜΕΤΡΑΜΕ ΠΑΝΤΑ ΚΟΡΤΙΖΟΛΗ ΟΡΟΥ</a:t>
            </a:r>
          </a:p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ΥΠΟΨΙΑ=ΘΕΡΑΠΕΙΑ</a:t>
            </a: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ΠΟΙΟΙ ΚΙΝΔΥΝΕΥΟΥΝ ΝΑ ΠΑΡΟΥΣΙΑΣΟΥΝ ΚΡΙΣΗ?</a:t>
            </a:r>
          </a:p>
          <a:p>
            <a:pPr marL="514350" indent="-514350">
              <a:buNone/>
            </a:pP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↑↑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 ΠΡΩΤΟΠΑΘΗΣ ΕΠΙΝΕΦΡΙΔΙΑΚΗ ΑΝΕΠΑΡΚΕΙΑ</a:t>
            </a:r>
          </a:p>
          <a:p>
            <a:pPr marL="514350" indent="-514350">
              <a:buNone/>
            </a:pP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ΕΞΕΛΙΞΗ ΤΗΣ ΝΟΣΟΥ/ΣΤΡΕΣ</a:t>
            </a:r>
          </a:p>
          <a:p>
            <a:pPr marL="514350" indent="-514350">
              <a:buNone/>
            </a:pP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2. ΔΕΥΤΕΡΟΠΑΘΗΣ/ΤΡΙΤΟΠΑΘΗΣ ΕΠΙΝΕΦΡΙΔΙΑΚΗ ΑΝΕΠΑΡΚΕΙΑ</a:t>
            </a:r>
          </a:p>
          <a:p>
            <a:pPr marL="514350" indent="-514350">
              <a:buNone/>
            </a:pP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ΙΑΤΡΟΓΕΝΩΣ ΜΕΤΑ ΑΠΟ ΑΠΟΤΟΜΗ ΔΙΑΚΟΠΗ/ΣΤΡΕΣ</a:t>
            </a:r>
          </a:p>
          <a:p>
            <a:pPr marL="514350" indent="-514350"/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ΑΝΑΖΗΤΗΣΗ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TRIGGERING</a:t>
            </a:r>
            <a:endParaRPr lang="el-G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buNone/>
            </a:pPr>
            <a:endParaRPr lang="el-GR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l-G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8" y="137972"/>
            <a:ext cx="7279392" cy="6971209"/>
          </a:xfrm>
        </p:spPr>
      </p:pic>
      <p:sp>
        <p:nvSpPr>
          <p:cNvPr id="5" name="1 - Τίτλος"/>
          <p:cNvSpPr txBox="1">
            <a:spLocks/>
          </p:cNvSpPr>
          <p:nvPr/>
        </p:nvSpPr>
        <p:spPr>
          <a:xfrm rot="19862875">
            <a:off x="5691904" y="5494062"/>
            <a:ext cx="3676350" cy="577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0" rIns="45720" bIns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l-GR" dirty="0" smtClean="0">
                <a:solidFill>
                  <a:srgbClr val="7030A0"/>
                </a:solidFill>
              </a:rPr>
              <a:t>ΣΑΣ ΕΥΧΑΡΙΣΤΩ </a:t>
            </a:r>
            <a:endParaRPr lang="el-G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444"/>
            <a:ext cx="5256584" cy="6216482"/>
          </a:xfrm>
        </p:spPr>
      </p:pic>
    </p:spTree>
    <p:extLst>
      <p:ext uri="{BB962C8B-B14F-4D97-AF65-F5344CB8AC3E}">
        <p14:creationId xmlns="" xmlns:p14="http://schemas.microsoft.com/office/powerpoint/2010/main" val="31711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31" y="2285992"/>
            <a:ext cx="8964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9182254" cy="17142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Clues to differential diagnosis of hyponatremia</a:t>
            </a:r>
            <a:r>
              <a:rPr lang="el-GR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due to SIADH and</a:t>
            </a:r>
            <a:r>
              <a:rPr lang="el-GR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primary and secondary adrenal insufficiency</a:t>
            </a:r>
            <a:endParaRPr lang="el-GR" sz="3200" b="0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28596" y="5357826"/>
            <a:ext cx="8215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Comic Sans MS" pitchFamily="66" charset="0"/>
              </a:rPr>
              <a:t>Liamis</a:t>
            </a:r>
            <a:r>
              <a:rPr lang="en-US" sz="2000" b="1" u="sng" dirty="0" smtClean="0">
                <a:latin typeface="Comic Sans MS" pitchFamily="66" charset="0"/>
              </a:rPr>
              <a:t> G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et al. </a:t>
            </a:r>
            <a:r>
              <a:rPr lang="en-US" sz="2000" dirty="0" smtClean="0">
                <a:latin typeface="Comic Sans MS" pitchFamily="66" charset="0"/>
                <a:hlinkClick r:id="rId3"/>
              </a:rPr>
              <a:t>Endocrine disorders</a:t>
            </a:r>
            <a:r>
              <a:rPr lang="el-GR" sz="2000" dirty="0" smtClean="0">
                <a:latin typeface="Comic Sans MS" pitchFamily="66" charset="0"/>
                <a:hlinkClick r:id="rId3"/>
              </a:rPr>
              <a:t>: </a:t>
            </a:r>
            <a:r>
              <a:rPr lang="en-US" sz="2000" dirty="0" smtClean="0">
                <a:latin typeface="Comic Sans MS" pitchFamily="66" charset="0"/>
                <a:hlinkClick r:id="rId3"/>
              </a:rPr>
              <a:t>Causes of hyponatremia not to neglect</a:t>
            </a:r>
            <a:r>
              <a:rPr lang="el-GR" sz="2000" dirty="0" smtClean="0">
                <a:latin typeface="Comic Sans MS" pitchFamily="66" charset="0"/>
                <a:hlinkClick r:id="rId3"/>
              </a:rPr>
              <a:t>.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Ann Med. 2011 May;43(3):179-87. Review</a:t>
            </a:r>
            <a:endParaRPr lang="el-GR" sz="2000" dirty="0" smtClean="0">
              <a:latin typeface="Comic Sans MS" pitchFamily="66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59" y="1600200"/>
            <a:ext cx="5752231" cy="4495800"/>
          </a:xfrm>
        </p:spPr>
      </p:pic>
    </p:spTree>
    <p:extLst>
      <p:ext uri="{BB962C8B-B14F-4D97-AF65-F5344CB8AC3E}">
        <p14:creationId xmlns="" xmlns:p14="http://schemas.microsoft.com/office/powerpoint/2010/main" val="27129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67544" y="404664"/>
            <a:ext cx="8064896" cy="52629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ΦΥΣΙΚΗ ΕΞΕΤΑΣΗ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36,1</a:t>
            </a:r>
            <a:r>
              <a:rPr lang="en-US" sz="2800" baseline="30000" dirty="0" smtClean="0">
                <a:solidFill>
                  <a:schemeClr val="tx1"/>
                </a:solidFill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 C</a:t>
            </a:r>
            <a:endParaRPr lang="el-GR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ΑΠ 94/64</a:t>
            </a:r>
            <a:r>
              <a:rPr lang="en-US" sz="2800" dirty="0" smtClean="0">
                <a:solidFill>
                  <a:schemeClr val="tx1"/>
                </a:solidFill>
              </a:rPr>
              <a:t> mmHg</a:t>
            </a:r>
            <a:endParaRPr lang="el-GR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100 ΣΦ/ΛΕΠΤΟ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SO2:</a:t>
            </a:r>
            <a:r>
              <a:rPr lang="el-GR" sz="2800" dirty="0" smtClean="0">
                <a:solidFill>
                  <a:schemeClr val="tx1"/>
                </a:solidFill>
              </a:rPr>
              <a:t>100%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ΛΗΘΑΡΓΙΚΗ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ΔΕΝ ΕΚΤΕΛΕΙ ΕΝΤΟΛΕΣ/ΔΕΝ ΑΠΑΝΤΑΕΙ ΣΕ ΕΡΩΤΗΣΕΙΣ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ΑΚΑΤΑΝΟΗΤΟΣ ΛΟΓΟΣ/ΚΡΑΥΓΕΣ ΚΑΙ ΑΥΤΟΜΑΤΕΣ ΚΙΝΗΣΕΙΣ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ΑΝΤΙΔΡΩΣΕΣ ΚΟΡΕΣ (8 </a:t>
            </a:r>
            <a:r>
              <a:rPr lang="en-US" sz="2800" dirty="0" smtClean="0">
                <a:solidFill>
                  <a:schemeClr val="tx1"/>
                </a:solidFill>
              </a:rPr>
              <a:t>MM)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XO</a:t>
            </a:r>
            <a:r>
              <a:rPr lang="el-GR" sz="2800" b="1" dirty="0" smtClean="0">
                <a:solidFill>
                  <a:schemeClr val="tx1"/>
                </a:solidFill>
              </a:rPr>
              <a:t>ΡΗΓΗΘΗΚΑΝ 700 </a:t>
            </a:r>
            <a:r>
              <a:rPr lang="en-US" sz="2800" b="1" dirty="0" smtClean="0">
                <a:solidFill>
                  <a:schemeClr val="tx1"/>
                </a:solidFill>
              </a:rPr>
              <a:t>CC NS </a:t>
            </a:r>
            <a:r>
              <a:rPr lang="el-GR" sz="2800" b="1" dirty="0" smtClean="0">
                <a:solidFill>
                  <a:schemeClr val="tx1"/>
                </a:solidFill>
              </a:rPr>
              <a:t>ΕΝ ΑΝΑΜΟΝΗ ΤΟΥ Ε/Ε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200535" cy="479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Έλλειψη"/>
          <p:cNvSpPr/>
          <p:nvPr/>
        </p:nvSpPr>
        <p:spPr>
          <a:xfrm>
            <a:off x="6516216" y="1124744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6516216" y="2708920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516216" y="3861048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6444208" y="5301208"/>
            <a:ext cx="129614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ΣΥΝΟΛΟ 9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88640"/>
            <a:ext cx="6131024" cy="8047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ΕΡΓΑΣΤΗΡΙΑΚΟΣ ΕΛΕΓΧΟΣ (1)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63246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857224" y="2071678"/>
            <a:ext cx="55007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785786" y="2714620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Έλλειψη"/>
          <p:cNvSpPr/>
          <p:nvPr/>
        </p:nvSpPr>
        <p:spPr>
          <a:xfrm>
            <a:off x="5643570" y="3000372"/>
            <a:ext cx="50006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785786" y="4857760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6563072" cy="7326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ΕΡΓΑΣΤΗΡΙΑΚΟΣ ΕΛΕΓΧΟΣ (2)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16354"/>
            <a:ext cx="7128792" cy="45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728950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Έλλειψη"/>
          <p:cNvSpPr/>
          <p:nvPr/>
        </p:nvSpPr>
        <p:spPr>
          <a:xfrm>
            <a:off x="6156176" y="2348880"/>
            <a:ext cx="7200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036496" cy="244827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AST/ALT 37/37 U/L</a:t>
            </a:r>
          </a:p>
          <a:p>
            <a:r>
              <a:rPr lang="en-US" sz="2400" dirty="0" smtClean="0"/>
              <a:t>TPR, ALB, LIPASE, GFR</a:t>
            </a:r>
          </a:p>
          <a:p>
            <a:r>
              <a:rPr lang="en-US" sz="2400" dirty="0" smtClean="0"/>
              <a:t>NEGATIVE PREGNANCY TEST</a:t>
            </a:r>
          </a:p>
          <a:p>
            <a:r>
              <a:rPr lang="el-GR" sz="2400" dirty="0" smtClean="0"/>
              <a:t>ΕΠΙΠΕΔΑ ΣΑΛΙΚΥΛΙΚΟΥ ΚΑΙ ΑΚΕΤΑΜΙΝΟΦΑΙΝΗΣ (ΜΗ ΑΝΙΧΝΕΥΣΙΜΑ) </a:t>
            </a:r>
            <a:endParaRPr lang="en-US" sz="2400" dirty="0" smtClean="0"/>
          </a:p>
          <a:p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 rot="10800000" flipV="1">
            <a:off x="0" y="4919008"/>
            <a:ext cx="824440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ΔΙΑΚΟΜΙΔΗ</a:t>
            </a:r>
            <a:r>
              <a:rPr lang="el-GR" sz="2400" dirty="0" smtClean="0"/>
              <a:t> ΑΣΘΕΝΟΥΣ ΣΕ ΜΕΘ</a:t>
            </a:r>
          </a:p>
          <a:p>
            <a:r>
              <a:rPr lang="el-GR" sz="2400" dirty="0" smtClean="0"/>
              <a:t>ΙΔΙΑΙΤΕΡΑ ΔΙΕΓΕΡΤΙΚΗ</a:t>
            </a:r>
          </a:p>
          <a:p>
            <a:r>
              <a:rPr lang="el-GR" sz="2400" dirty="0" smtClean="0"/>
              <a:t>ΧΟΡΗΓΗΘΗΚΑΝ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ΚΕΤΑΜΙΝΗ (ΓΕΝΙΚΟ ΑΝΑΙΣΘΗΤΙΚΟ ΤΑΧΕΙΑΣ ΔΡΑΣΗΣ)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NS </a:t>
            </a:r>
            <a:r>
              <a:rPr lang="el-GR" sz="2400" dirty="0" smtClean="0"/>
              <a:t>ΚΑΙ ΥΠΕΡΤΟΝΟΣ ΟΡΟΣ (?)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179512" y="4149080"/>
            <a:ext cx="69847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ΑΕΡΙΑ ΑΙΜΑΤΟΣ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ΟΞΥΑΙΜΙΑ, </a:t>
            </a:r>
            <a:r>
              <a:rPr lang="en-US" b="1" dirty="0" smtClean="0">
                <a:solidFill>
                  <a:schemeClr val="tx1"/>
                </a:solidFill>
              </a:rPr>
              <a:t>PCO2 19 </a:t>
            </a:r>
            <a:r>
              <a:rPr lang="en-US" b="1" dirty="0" err="1" smtClean="0">
                <a:solidFill>
                  <a:schemeClr val="tx1"/>
                </a:solidFill>
              </a:rPr>
              <a:t>mmol</a:t>
            </a:r>
            <a:r>
              <a:rPr lang="en-US" b="1" dirty="0" smtClean="0">
                <a:solidFill>
                  <a:schemeClr val="tx1"/>
                </a:solidFill>
              </a:rPr>
              <a:t>/L, </a:t>
            </a:r>
            <a:r>
              <a:rPr lang="el-GR" b="1" dirty="0" smtClean="0">
                <a:solidFill>
                  <a:schemeClr val="tx1"/>
                </a:solidFill>
              </a:rPr>
              <a:t>ΧΑΣΜΑ ΑΝΙΟΝΤΩΝ </a:t>
            </a:r>
            <a:r>
              <a:rPr lang="en-US" b="1" dirty="0" smtClean="0">
                <a:solidFill>
                  <a:schemeClr val="tx1"/>
                </a:solidFill>
              </a:rPr>
              <a:t>11mmol/L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5886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ΛΟΙΠΟΣ ΕΡΓΑΣΤΗΡΙΑΚΟΣ ΕΛΕΓΧΟΣ</a:t>
            </a:r>
            <a:r>
              <a:rPr lang="en-US" dirty="0" smtClean="0"/>
              <a:t> (3)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ΑΤΟΜΙΚΟ ΑΝΑΜΝΗΣΤΙΚΟ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9416"/>
            <a:ext cx="6131024" cy="1243520"/>
          </a:xfrm>
        </p:spPr>
        <p:txBody>
          <a:bodyPr>
            <a:normAutofit/>
          </a:bodyPr>
          <a:lstStyle/>
          <a:p>
            <a:r>
              <a:rPr lang="el-GR" dirty="0" smtClean="0"/>
              <a:t>ΕΛΕΥΘΕΡΟ</a:t>
            </a:r>
          </a:p>
          <a:p>
            <a:r>
              <a:rPr lang="el-GR" dirty="0" smtClean="0"/>
              <a:t>ΧΡΗΣΗ ΣΠΙΡΑΛ ΕΤΟΝΟΓΕΣΤΡΕΛΗΣ</a:t>
            </a: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395536" y="270892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ΟΙΚΟΓΕΝΕΙΑΚΟ ΑΝΑΜΝΗΣΤΙΚΟ</a:t>
            </a:r>
            <a:endParaRPr kumimoji="0" lang="el-G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11560" y="40770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ΜΗΤΕΡΑ ΚΑΡΚΙΝΟΣ ΜΑΣΤΟΥ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980728"/>
            <a:ext cx="5122912" cy="8047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KATA THN EI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ΣΑΓΩΓΗ ΣΤΗΝ ΜΕΘ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2000240"/>
            <a:ext cx="8034686" cy="407196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Θ 36,7</a:t>
            </a:r>
            <a:r>
              <a:rPr lang="en-US" sz="2800" baseline="30000" dirty="0" smtClean="0">
                <a:solidFill>
                  <a:schemeClr val="tx1"/>
                </a:solidFill>
              </a:rPr>
              <a:t> o</a:t>
            </a:r>
            <a:r>
              <a:rPr lang="en-US" sz="2800" dirty="0" smtClean="0">
                <a:solidFill>
                  <a:schemeClr val="tx1"/>
                </a:solidFill>
              </a:rPr>
              <a:t> C</a:t>
            </a:r>
            <a:endParaRPr lang="el-G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102/57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mmHg, 92 BPM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12 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ΑΝΑΠΝΟΕΣ/ΛΕΠΤΟ</a:t>
            </a:r>
          </a:p>
          <a:p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100%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SO2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ANTI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ΔΡΑ ΣΕ ΕΠΩΔΥΝΑ/ΑΝΟΙΓΕΙ ΜΑΤΙΑ (ΓΛΑΣΚΩΒΗ 8) </a:t>
            </a:r>
          </a:p>
          <a:p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ΑΝΤΙΔΡΩΣΕΣ ΚΟΡΕΣ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S1S2 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ΡΥΘΜΙΚΟΙ</a:t>
            </a:r>
          </a:p>
          <a:p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ΚΦ ΕΝΤΕΡΙΚΟΙ ΗΧΟΙ ΚΑΙ ΑΝΑΠΝΕΥΣΤΙΚΟ ΨΙΘΥΡΙΣΜΑ</a:t>
            </a:r>
          </a:p>
          <a:p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ΚΟΙΛΙΑ ΜΑΛΑΚΗ ΕΥΠΙΕΣΤΗ ΑΝΩΔΥΝΗ ΧΩΡΙΣ ΣΠΛΗΝΟΜΕΓΑΛΙΑ</a:t>
            </a:r>
          </a:p>
          <a:p>
            <a:endParaRPr lang="el-GR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562297" y="5934670"/>
            <a:ext cx="45817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ΑΞΟΝΙΚΗ ΕΓΚΕΦΑΛΟΥ ΜΕ ΣΚΙΑΓΡΑΦΙΚΟ ΚΦ</a:t>
            </a:r>
          </a:p>
          <a:p>
            <a:r>
              <a:rPr lang="el-GR" dirty="0" smtClean="0"/>
              <a:t>Α/Α ΘΩΡΑΚΟΣ ΚΦ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2147</TotalTime>
  <Words>856</Words>
  <Application>Microsoft Office PowerPoint</Application>
  <PresentationFormat>Προβολή στην οθόνη (4:3)</PresentationFormat>
  <Paragraphs>179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Διάμεσος</vt:lpstr>
      <vt:lpstr>ΠΑΡΟΥΣΙΑΣΗ ΠΕΡΙΣΤΑΤΙΚΟΥ</vt:lpstr>
      <vt:lpstr>ΤΜΗΜΑ ΕΠΕΙΓΟΝΤΩΝ ΠΕΡΙΣΤΑΤΙΚΩΝ</vt:lpstr>
      <vt:lpstr>Διαφάνεια 3</vt:lpstr>
      <vt:lpstr>Διαφάνεια 4</vt:lpstr>
      <vt:lpstr>ΕΡΓΑΣΤΗΡΙΑΚΟΣ ΕΛΕΓΧΟΣ (1)</vt:lpstr>
      <vt:lpstr>ΕΡΓΑΣΤΗΡΙΑΚΟΣ ΕΛΕΓΧΟΣ (2)</vt:lpstr>
      <vt:lpstr>ΛΟΙΠΟΣ ΕΡΓΑΣΤΗΡΙΑΚΟΣ ΕΛΕΓΧΟΣ (3)</vt:lpstr>
      <vt:lpstr>ΑΤΟΜΙΚΟ ΑΝΑΜΝΗΣΤΙΚΟ</vt:lpstr>
      <vt:lpstr>KATA THN EIΣΑΓΩΓΗ ΣΤΗΝ ΜΕΘ</vt:lpstr>
      <vt:lpstr>ΔΙΑΦΟΡΙΚΗ ΔΙΑΓΝΩΣΗ = ΔΙΕΡΕΥΝΗΣΗ ΥΠΟΝΑΤΡΙΑΙΜΙΑΣ</vt:lpstr>
      <vt:lpstr>Διαφάνεια 11</vt:lpstr>
      <vt:lpstr>Διαφάνεια 12</vt:lpstr>
      <vt:lpstr>Διαφάνεια 13</vt:lpstr>
      <vt:lpstr>ΝΟΣΟΣ ADDISON</vt:lpstr>
      <vt:lpstr>ΑΙΤΙΑ ΝΟΣΟΥ ADDISON</vt:lpstr>
      <vt:lpstr>ΘΕΡΑΠΕΙΑ ΚΡΙΣΗΣ ADDISON</vt:lpstr>
      <vt:lpstr>ΘΕΡΑΠΕΙΑ NOΣΟΥ ADDISON</vt:lpstr>
      <vt:lpstr>ΘΕΡΑΠΕΙΑ ΝΟΣΟΥ ADDISON ΣΤΗΝ ΑΣΘΕΝΗ ΜΑΣ</vt:lpstr>
      <vt:lpstr>ΘΕΡΑΠΕΙΑ ΠΡΩΤΟΠΑΘΟΥΣ ΕΠΙΝΕΦΡΙΔΙΑΚΗΣ ΑΝΕΠΑΡΚΕΙΑΣ</vt:lpstr>
      <vt:lpstr>ΤΡΟΠΟΠΟΙΗΣΗ ΑΓΩΓΗΣ ΒΑΣΗ ΣΥΜΠΤΩΜΑΤΩΝ</vt:lpstr>
      <vt:lpstr>ΔΙΕΡΕΥΝΗΣΗ ΑΙΤΙΑΣ ΝΟΣΟΥ ADDISON</vt:lpstr>
      <vt:lpstr>TAKE HOME MESSAGES</vt:lpstr>
      <vt:lpstr>Διαφάνεια 23</vt:lpstr>
      <vt:lpstr>Διαφάνεια 24</vt:lpstr>
      <vt:lpstr>Διαφάνεια 25</vt:lpstr>
      <vt:lpstr>Clues to differential diagnosis of hyponatremia due to SIADH and primary and secondary adrenal insufficiency</vt:lpstr>
      <vt:lpstr>Διαφάνεια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ΠΑΡΟΥΣΙΑΣΗ ΠΕΡΙΣΤΑΤΙΚΟΥ</dc:title>
  <dc:creator>p</dc:creator>
  <cp:lastModifiedBy>user</cp:lastModifiedBy>
  <cp:revision>282</cp:revision>
  <dcterms:created xsi:type="dcterms:W3CDTF">2015-09-16T14:27:16Z</dcterms:created>
  <dcterms:modified xsi:type="dcterms:W3CDTF">2017-10-27T18:44:13Z</dcterms:modified>
</cp:coreProperties>
</file>